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73" r:id="rId5"/>
    <p:sldId id="276" r:id="rId6"/>
    <p:sldId id="258" r:id="rId7"/>
    <p:sldId id="259" r:id="rId8"/>
    <p:sldId id="281" r:id="rId9"/>
    <p:sldId id="279" r:id="rId10"/>
    <p:sldId id="282" r:id="rId11"/>
    <p:sldId id="272" r:id="rId12"/>
    <p:sldId id="280" r:id="rId13"/>
    <p:sldId id="271" r:id="rId14"/>
    <p:sldId id="269" r:id="rId15"/>
    <p:sldId id="278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7" d="100"/>
        <a:sy n="4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01CD-3CA0-494C-B0DD-9D143BFD1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96202-F04D-4449-BDA9-EDEE03B74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1D928-BFDD-4D80-9D5E-FA0C7B46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7CEE-7D3A-44F5-AC7A-F7AF0C4D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220A2-94DE-491F-9388-B9D02227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2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1750-F966-4D82-BB1D-2B4F98DE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0E63C-F245-4721-985D-26B5FDE9B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EECA6-AC0B-4064-B19C-B02A8B387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A453A-2E66-4AC9-B53B-0FF9C6C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04F4-9194-444D-A517-E1BC65C1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90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A42EAB-D10F-4D63-AA48-764297464F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D0499-F579-4876-A59C-19BD28FD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0727B-DF1A-4858-8051-CDA73537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9554A-9D6F-44E4-9066-47ABFC794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1F391-E984-4C16-BF45-E389467C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0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348E5-6CD4-4C94-846E-5F39214A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54D42-BB25-44FC-9A00-C6CAC69D5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89AFA-8084-4FF6-B55A-C14EF200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A0893-9BED-443D-BA08-4C22578D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EDFC-237E-4910-9591-BD3A98078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54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106A-2043-454A-8A5E-B0716D88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C9674-48E0-4126-80CC-ADB6CDEB0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044A3-D56C-4C57-894B-AAD094D1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6FE2D-B4C1-478F-9092-B5030EC2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FF0B9-AC83-4C18-B5ED-46E417A8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36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DAF-5724-4E6B-B4E5-66B42E1F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A8D47-3FFA-4EB0-AEC5-EB9792769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A1FC0-39A3-4E4F-9A2E-483BE1EA3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5C545-80B7-4B80-9AF7-5B6C30BD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34BDD-7ED3-48F7-8A59-B996AA5C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CF285-963C-44B7-B478-AEBCFE7A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3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B097-AFD7-49E2-A9B1-BC7C39C9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CFB06-83AB-4E45-A53D-852A813A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E5FE4-7E16-4648-9CA0-3E07336AC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DA7E0E-054B-4BD5-B5AA-AFF0E5F1E2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B3576-D014-40B0-B390-AE44273CC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5D9769-4726-4063-8D6C-7393EEED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0D9EB1-51AC-4750-B456-7AE23156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6251C-0FE2-4CDD-96BB-900873D1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281B-C524-4753-80E7-34360C1C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6ED7E-4F0C-4E82-94DA-DE9C647D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0F0E-E382-457E-9D13-952770FC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DFB46-4D2C-4283-B6DD-9A142B7A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8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894416-0B37-41AA-B0B3-DD1C61C2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252D9-F5E0-45FD-9769-96B9ABE6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1290C-A918-48E0-A059-153AA994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4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F9C0-E786-4B87-8940-AE2FA39B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6AF17-AB03-4517-B90B-F79A452AE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4D376-AF3A-4379-B1C6-20CDCA3D3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CA809-AF73-474E-BB86-A3948CD8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9A91C-2AE1-470E-8184-3523E8F9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6B2A1-C358-4354-9A5F-A938831E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480C-83FC-45CB-BC27-D265DFB1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44805-D608-4608-8F2E-96CAAEE9A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A8D6C-46C2-4873-B2F5-F9080E90D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38F1C-2B60-478C-AA99-B6B380F03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9993-EA24-4EDD-A87C-264495C1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9DB76-BA98-43D6-94BC-28E1858C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7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10CCA-4D7D-4F37-8FB9-DB31814C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7137-3E88-4D89-8933-D2000A356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4F4AE-78D1-45A4-A089-DA26744BB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479F2-7649-4878-BCFB-FB492CE4636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AC349-F8BD-411B-8EF4-B5A3612DD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BD4BB-0F80-43F0-BE8C-D7911A0E5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5F7B6-9321-4383-8E76-CBCAAE64A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1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DE971CC-F3F2-45FD-AE8D-5C20E6AF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16" y="0"/>
            <a:ext cx="85718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F5AAAA-589F-4509-8DD6-F9C494BA8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0895" y="233701"/>
            <a:ext cx="3377183" cy="3769359"/>
          </a:xfrm>
          <a:solidFill>
            <a:schemeClr val="bg2">
              <a:lumMod val="10000"/>
              <a:alpha val="77000"/>
            </a:schemeClr>
          </a:solidFill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chemeClr val="bg1"/>
                </a:solidFill>
              </a:rPr>
              <a:t>Analyzing the relationship between rodent sightings and inspections in New York</a:t>
            </a:r>
            <a:br>
              <a:rPr lang="en-US" sz="3700" b="1" dirty="0">
                <a:solidFill>
                  <a:schemeClr val="bg1"/>
                </a:solidFill>
              </a:rPr>
            </a:br>
            <a:endParaRPr lang="en-US" sz="3700" b="1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28C6AC-AE81-45E0-B0BA-7D8474FBF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2400" y="5455920"/>
            <a:ext cx="2089723" cy="1168379"/>
          </a:xfrm>
          <a:solidFill>
            <a:schemeClr val="tx1">
              <a:lumMod val="95000"/>
              <a:lumOff val="5000"/>
              <a:alpha val="76000"/>
            </a:schemeClr>
          </a:solidFill>
        </p:spPr>
        <p:txBody>
          <a:bodyPr>
            <a:normAutofit fontScale="77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Kwadwo Frimpong,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Kathleen Buckingham,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Irby Hunter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Ganesh Persaud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3668A-7430-4454-B973-74882901A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00"/>
          <a:stretch/>
        </p:blipFill>
        <p:spPr>
          <a:xfrm>
            <a:off x="0" y="-10"/>
            <a:ext cx="7534636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059B17-6E8A-49E4-AF05-4B8717580DB5}"/>
              </a:ext>
            </a:extLst>
          </p:cNvPr>
          <p:cNvSpPr txBox="1"/>
          <p:nvPr/>
        </p:nvSpPr>
        <p:spPr>
          <a:xfrm>
            <a:off x="7974147" y="4514344"/>
            <a:ext cx="3333931" cy="382776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GW DATA ANALYSIS PROJECT 1</a:t>
            </a:r>
          </a:p>
        </p:txBody>
      </p:sp>
    </p:spTree>
    <p:extLst>
      <p:ext uri="{BB962C8B-B14F-4D97-AF65-F5344CB8AC3E}">
        <p14:creationId xmlns:p14="http://schemas.microsoft.com/office/powerpoint/2010/main" val="3162163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C5C86075-27DB-46A3-B51B-6D991D0B7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28" y="1026174"/>
            <a:ext cx="7795312" cy="480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536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7B3F-7D29-4C4B-8906-1F837BC8759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r>
              <a:rPr lang="en-US" b="1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26BF7-A7E1-4DBA-B2F4-A4A52E221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/>
              <a:t>Question 1: </a:t>
            </a:r>
            <a:r>
              <a:rPr lang="en-US" dirty="0"/>
              <a:t>Are Total Sightings &amp; Total Inspections related?</a:t>
            </a:r>
          </a:p>
          <a:p>
            <a:endParaRPr lang="en-US" dirty="0"/>
          </a:p>
          <a:p>
            <a:r>
              <a:rPr lang="en-US" b="1" dirty="0"/>
              <a:t>Method: </a:t>
            </a:r>
            <a:r>
              <a:rPr lang="en-US" dirty="0"/>
              <a:t>Correlation test (</a:t>
            </a:r>
            <a:r>
              <a:rPr lang="en-US" i="1" dirty="0"/>
              <a:t>Spearman rank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Findings</a:t>
            </a:r>
            <a:r>
              <a:rPr lang="en-US" dirty="0"/>
              <a:t>: Significant relationship</a:t>
            </a:r>
          </a:p>
          <a:p>
            <a:pPr marL="0" indent="0">
              <a:buNone/>
            </a:pPr>
            <a:r>
              <a:rPr lang="en-US" dirty="0"/>
              <a:t> (81% correlation)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01D21-F643-4A5F-A66C-866AC7A33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/>
              <a:t>Question 2:</a:t>
            </a:r>
            <a:r>
              <a:rPr lang="en-US" dirty="0"/>
              <a:t> Are Rat Sightings &amp; Socioeconomic status related?</a:t>
            </a:r>
          </a:p>
          <a:p>
            <a:endParaRPr lang="en-US" dirty="0"/>
          </a:p>
          <a:p>
            <a:r>
              <a:rPr lang="en-US" b="1" dirty="0"/>
              <a:t>Method: </a:t>
            </a:r>
            <a:r>
              <a:rPr lang="en-US" dirty="0"/>
              <a:t>Correlation test (</a:t>
            </a:r>
            <a:r>
              <a:rPr lang="en-US" i="1" dirty="0"/>
              <a:t>Spearman rank</a:t>
            </a:r>
            <a:r>
              <a:rPr lang="en-US" dirty="0"/>
              <a:t>)</a:t>
            </a:r>
          </a:p>
          <a:p>
            <a:endParaRPr lang="en-US" b="1" dirty="0"/>
          </a:p>
          <a:p>
            <a:r>
              <a:rPr lang="en-US" b="1" dirty="0"/>
              <a:t>Findings: </a:t>
            </a:r>
            <a:r>
              <a:rPr lang="en-US" dirty="0"/>
              <a:t>Weak relationship</a:t>
            </a:r>
          </a:p>
          <a:p>
            <a:pPr marL="0" indent="0">
              <a:buNone/>
            </a:pPr>
            <a:r>
              <a:rPr lang="en-US" dirty="0"/>
              <a:t>  (32% correlation)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DC913-958D-46B0-BBDA-596D07F9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552" y="442549"/>
            <a:ext cx="1482570" cy="11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1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961F11B-6C8F-48C3-9CD6-16EF7C8C3B6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Positive and Negative Correlation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85F42C-A981-4C54-97BE-3AC0AB8C2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98307"/>
            <a:ext cx="10546963" cy="439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3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01187-9994-445A-AE2A-DB2110CF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5469" y="0"/>
            <a:ext cx="16830538" cy="7578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61DDD-C5A9-458B-B416-34FFC2D388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4000"/>
            </a:schemeClr>
          </a:solidFill>
        </p:spPr>
        <p:txBody>
          <a:bodyPr/>
          <a:lstStyle/>
          <a:p>
            <a:pPr algn="ctr"/>
            <a:r>
              <a:rPr lang="en-US" b="1" dirty="0"/>
              <a:t>Some Observations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E63C9-D868-4F30-B769-2DAAAF85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There are areas with higher and lower density of rat sightings in New York</a:t>
            </a:r>
          </a:p>
          <a:p>
            <a:r>
              <a:rPr lang="en-US" dirty="0"/>
              <a:t>Brooklyn has the most sightings and Staten Island the least</a:t>
            </a:r>
          </a:p>
          <a:p>
            <a:r>
              <a:rPr lang="en-US" dirty="0"/>
              <a:t>Manhattan has the most inspections. Manhattan was the borough with the second highest sightings</a:t>
            </a:r>
          </a:p>
          <a:p>
            <a:r>
              <a:rPr lang="en-US" dirty="0"/>
              <a:t>Some questions remain unanswered:</a:t>
            </a:r>
          </a:p>
          <a:p>
            <a:pPr lvl="1"/>
            <a:r>
              <a:rPr lang="en-US" sz="2800" b="1" dirty="0"/>
              <a:t>Why have sightings of rats increased?</a:t>
            </a:r>
          </a:p>
          <a:p>
            <a:r>
              <a:rPr lang="en-US" dirty="0"/>
              <a:t>Other variables may be important. These include:</a:t>
            </a:r>
          </a:p>
          <a:p>
            <a:pPr lvl="1"/>
            <a:r>
              <a:rPr lang="en-US" sz="2800" b="1" dirty="0"/>
              <a:t>Health standard requirements: </a:t>
            </a:r>
            <a:r>
              <a:rPr lang="en-US" sz="2800" dirty="0"/>
              <a:t>When opening a new catering business are there inspection standards that need to be met?</a:t>
            </a:r>
          </a:p>
          <a:p>
            <a:pPr marL="457200" lvl="1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11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678E-85ED-4FA8-93EB-4EE36CB1B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Cuisine type &amp; rodent violations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67009B-F146-44AB-A605-D7CAA3BB7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651466" cy="3785419"/>
          </a:xfr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Filtered violation code: 04L: Live mice in food or mice in environment</a:t>
            </a:r>
          </a:p>
          <a:p>
            <a:r>
              <a:rPr lang="en-US" dirty="0"/>
              <a:t>Where are the locations of these restaurants?</a:t>
            </a:r>
          </a:p>
          <a:p>
            <a:r>
              <a:rPr lang="en-US" dirty="0"/>
              <a:t>What is the price points of these restaurants?</a:t>
            </a:r>
          </a:p>
          <a:p>
            <a:r>
              <a:rPr lang="en-US" dirty="0"/>
              <a:t>Is there a correlation between price and violations?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63EF1-CBB2-4979-8729-751F9C3E54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" r="1" b="1"/>
          <a:stretch/>
        </p:blipFill>
        <p:spPr>
          <a:xfrm>
            <a:off x="4648681" y="-19241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2499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0DFE-AB37-451A-B80C-A9915AF9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Sightings per month (all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4DA3-76BC-4B0A-B1E5-C69C6D057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3667037" cy="3785419"/>
          </a:xfr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Are there certain months with more sightings?</a:t>
            </a:r>
          </a:p>
          <a:p>
            <a:r>
              <a:rPr lang="en-US" dirty="0"/>
              <a:t>Is there a correlation between rat mating season/s (population) and sightings?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BEDC0-63F8-494B-B4C1-7AE304CB1A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4" b="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8713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4C6E-60AD-40EE-9419-2ED4D2F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D9853-13EC-42E3-A046-F4CDCD2DFE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6E6E4-F18D-4E6C-9AB6-CFBB73CD82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4 rats">
            <a:extLst>
              <a:ext uri="{FF2B5EF4-FFF2-40B4-BE49-F238E27FC236}">
                <a16:creationId xmlns:a16="http://schemas.microsoft.com/office/drawing/2014/main" id="{89086462-D022-4459-81C0-662B00544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14" y="-150421"/>
            <a:ext cx="12386820" cy="718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42DE5-0176-4F2F-AAE6-ACCF7E997BA1}"/>
              </a:ext>
            </a:extLst>
          </p:cNvPr>
          <p:cNvSpPr txBox="1"/>
          <p:nvPr/>
        </p:nvSpPr>
        <p:spPr>
          <a:xfrm>
            <a:off x="1668544" y="5043340"/>
            <a:ext cx="9285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Thanks from the data rats!</a:t>
            </a:r>
          </a:p>
        </p:txBody>
      </p:sp>
    </p:spTree>
    <p:extLst>
      <p:ext uri="{BB962C8B-B14F-4D97-AF65-F5344CB8AC3E}">
        <p14:creationId xmlns:p14="http://schemas.microsoft.com/office/powerpoint/2010/main" val="414620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A95DFE-B554-45F2-BE19-442B709F61E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Are rodent sightings and rodent inspections </a:t>
            </a:r>
            <a:br>
              <a:rPr lang="en-US" b="1" dirty="0"/>
            </a:br>
            <a:r>
              <a:rPr lang="en-US" b="1" dirty="0"/>
              <a:t>in New York correlated?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92ED1-2511-49B2-B0F9-995FC54C86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1061360" y="1825625"/>
            <a:ext cx="4735280" cy="4351338"/>
          </a:xfrm>
          <a:prstGeom prst="rect">
            <a:avLst/>
          </a:prstGeom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267A0-9990-4C28-ACB0-BA9B4335C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endParaRPr lang="en-US" sz="1800" dirty="0"/>
          </a:p>
          <a:p>
            <a:r>
              <a:rPr lang="en-US" dirty="0"/>
              <a:t>Hypothesis: Rodent sighting are correlated with rodent inspections </a:t>
            </a:r>
          </a:p>
          <a:p>
            <a:r>
              <a:rPr lang="en-US" dirty="0"/>
              <a:t>This relationship will be shown by: More sightings leads to more inspections</a:t>
            </a:r>
          </a:p>
          <a:p>
            <a:r>
              <a:rPr lang="en-US" dirty="0">
                <a:solidFill>
                  <a:srgbClr val="C00000"/>
                </a:solidFill>
              </a:rPr>
              <a:t>Null hypothesis: There is no relationship between rodent sightings and rodent inspections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083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88850E-28D9-48CE-9EE2-5E95BFC4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16388"/>
            <a:ext cx="12273698" cy="7540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6CD415-C048-44C3-8A24-77DF61581C5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1000"/>
            </a:schemeClr>
          </a:solidFill>
          <a:ln>
            <a:solidFill>
              <a:srgbClr val="00B050"/>
            </a:solidFill>
          </a:ln>
        </p:spPr>
        <p:txBody>
          <a:bodyPr/>
          <a:lstStyle/>
          <a:p>
            <a:pPr algn="ctr"/>
            <a:r>
              <a:rPr lang="en-US" b="1" dirty="0"/>
              <a:t>What was the data cleaning process?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5A25D-A4A8-4367-ADB2-3EAD5901D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03014"/>
          </a:xfrm>
          <a:solidFill>
            <a:schemeClr val="bg1">
              <a:alpha val="75000"/>
            </a:schemeClr>
          </a:solidFill>
          <a:ln>
            <a:solidFill>
              <a:srgbClr val="00B050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/>
              <a:t>Four CSV datasets from Kaggle:</a:t>
            </a:r>
          </a:p>
          <a:p>
            <a:pPr marL="514350" indent="-514350" fontAlgn="base">
              <a:buAutoNum type="arabicPeriod"/>
            </a:pPr>
            <a:r>
              <a:rPr lang="en-US" dirty="0"/>
              <a:t>NYC Rat Sightings </a:t>
            </a:r>
            <a:r>
              <a:rPr lang="en-US" sz="1600" dirty="0"/>
              <a:t>(</a:t>
            </a:r>
            <a:r>
              <a:rPr lang="en-US" sz="1600" b="1" dirty="0"/>
              <a:t>~102k Observations)</a:t>
            </a:r>
          </a:p>
          <a:p>
            <a:pPr marL="514350" indent="-514350" fontAlgn="base">
              <a:buAutoNum type="arabicPeriod"/>
            </a:pPr>
            <a:r>
              <a:rPr lang="en-US" dirty="0"/>
              <a:t>NY Rodent Inspection </a:t>
            </a:r>
            <a:r>
              <a:rPr lang="en-US" sz="1600" b="1" dirty="0"/>
              <a:t>(~900k Observations)</a:t>
            </a:r>
          </a:p>
          <a:p>
            <a:pPr marL="514350" indent="-514350" fontAlgn="base">
              <a:buAutoNum type="arabicPeriod"/>
            </a:pPr>
            <a:r>
              <a:rPr lang="en-US" dirty="0"/>
              <a:t>NYC Restaurant Inspections </a:t>
            </a:r>
            <a:r>
              <a:rPr lang="en-US" sz="1700" dirty="0"/>
              <a:t>(~400K inspections)</a:t>
            </a:r>
          </a:p>
          <a:p>
            <a:pPr marL="514350" indent="-514350">
              <a:buAutoNum type="arabicPeriod"/>
            </a:pPr>
            <a:r>
              <a:rPr lang="en-US" dirty="0"/>
              <a:t>US Income Census Data </a:t>
            </a:r>
            <a:r>
              <a:rPr lang="en-US" sz="1700" dirty="0"/>
              <a:t>(~30k observations)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25174-0A89-459F-9D2D-5E333B8EC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3803015"/>
          </a:xfrm>
          <a:solidFill>
            <a:schemeClr val="bg1">
              <a:alpha val="68000"/>
            </a:schemeClr>
          </a:solidFill>
          <a:ln>
            <a:solidFill>
              <a:srgbClr val="00B050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/>
              <a:t>Filtered by:</a:t>
            </a:r>
          </a:p>
          <a:p>
            <a:r>
              <a:rPr lang="en-US" dirty="0"/>
              <a:t>Year: 2012- 2016</a:t>
            </a:r>
          </a:p>
          <a:p>
            <a:r>
              <a:rPr lang="en-US" dirty="0"/>
              <a:t>Location: Latitude and Longitude </a:t>
            </a:r>
          </a:p>
          <a:p>
            <a:r>
              <a:rPr lang="en-US" dirty="0"/>
              <a:t>Borough</a:t>
            </a:r>
          </a:p>
          <a:p>
            <a:r>
              <a:rPr lang="en-US" dirty="0"/>
              <a:t>Zip Code</a:t>
            </a:r>
          </a:p>
          <a:p>
            <a:r>
              <a:rPr lang="en-US" dirty="0"/>
              <a:t>Violation code</a:t>
            </a:r>
          </a:p>
          <a:p>
            <a:r>
              <a:rPr lang="en-US" dirty="0"/>
              <a:t>Cuisine type</a:t>
            </a:r>
          </a:p>
          <a:p>
            <a:r>
              <a:rPr lang="en-US" dirty="0"/>
              <a:t>Income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2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3A36-ADDE-4FED-8C02-4F25AB25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456"/>
            <a:ext cx="10515600" cy="812860"/>
          </a:xfrm>
          <a:ln>
            <a:solidFill>
              <a:srgbClr val="00B05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Total rat sightings and inspections per borough 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2B64EB3-C5B5-4103-B38F-D1BA895C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86" y="980023"/>
            <a:ext cx="8776264" cy="56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7B35039-712B-424C-896D-2A9EB87BDD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62259" y="365125"/>
            <a:ext cx="9222386" cy="614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39A1460-10F6-42F4-8CCE-8DE1D98F9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566676" y="643467"/>
            <a:ext cx="9058647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DBD0A-B64C-4014-BC10-B0C569002AE4}"/>
              </a:ext>
            </a:extLst>
          </p:cNvPr>
          <p:cNvSpPr txBox="1"/>
          <p:nvPr/>
        </p:nvSpPr>
        <p:spPr>
          <a:xfrm>
            <a:off x="1753385" y="833119"/>
            <a:ext cx="4242061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Rodent sightings in New York </a:t>
            </a:r>
          </a:p>
        </p:txBody>
      </p:sp>
    </p:spTree>
    <p:extLst>
      <p:ext uri="{BB962C8B-B14F-4D97-AF65-F5344CB8AC3E}">
        <p14:creationId xmlns:p14="http://schemas.microsoft.com/office/powerpoint/2010/main" val="2458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E118A27-8A99-4095-B79E-A0A127494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096" y="643467"/>
            <a:ext cx="7282440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FE5B6-C3EA-430A-B302-210C6004D4B0}"/>
              </a:ext>
            </a:extLst>
          </p:cNvPr>
          <p:cNvSpPr txBox="1"/>
          <p:nvPr/>
        </p:nvSpPr>
        <p:spPr>
          <a:xfrm>
            <a:off x="1226322" y="846213"/>
            <a:ext cx="2280134" cy="132343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Rodent sightings and  rodent inspections in </a:t>
            </a:r>
          </a:p>
          <a:p>
            <a:r>
              <a:rPr lang="en-US" sz="2000" dirty="0"/>
              <a:t>New York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FBEF4D-3B0A-4E3A-AF2A-E6F5003C3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604" y="2642339"/>
            <a:ext cx="2599268" cy="3292406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19A65B-134D-4B07-A2C8-8DD43308F424}"/>
              </a:ext>
            </a:extLst>
          </p:cNvPr>
          <p:cNvSpPr txBox="1"/>
          <p:nvPr/>
        </p:nvSpPr>
        <p:spPr>
          <a:xfrm>
            <a:off x="8691171" y="2032977"/>
            <a:ext cx="2280134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Sample </a:t>
            </a:r>
          </a:p>
        </p:txBody>
      </p:sp>
    </p:spTree>
    <p:extLst>
      <p:ext uri="{BB962C8B-B14F-4D97-AF65-F5344CB8AC3E}">
        <p14:creationId xmlns:p14="http://schemas.microsoft.com/office/powerpoint/2010/main" val="44302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FF1533EB-8841-48EB-9C53-A377C78EF60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57" y="213360"/>
            <a:ext cx="7991383" cy="58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45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B5DFA2-C479-4C0A-AA82-F96CF585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829" y="986045"/>
            <a:ext cx="7514717" cy="488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58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379</Words>
  <Application>Microsoft Office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Analyzing the relationship between rodent sightings and inspections in New York </vt:lpstr>
      <vt:lpstr>Are rodent sightings and rodent inspections  in New York correlated? </vt:lpstr>
      <vt:lpstr>What was the data cleaning process? </vt:lpstr>
      <vt:lpstr>Total rat sightings and inspections per borough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Analysis</vt:lpstr>
      <vt:lpstr>Positive and Negative Correlation</vt:lpstr>
      <vt:lpstr>Some Observations</vt:lpstr>
      <vt:lpstr>Cuisine type &amp; rodent violations</vt:lpstr>
      <vt:lpstr>Sightings per month (all years)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relationship between rodent sightings and inspections in New York</dc:title>
  <dc:creator>Kathleen Buckingham</dc:creator>
  <cp:lastModifiedBy>Kathleen Buckingham</cp:lastModifiedBy>
  <cp:revision>8</cp:revision>
  <dcterms:created xsi:type="dcterms:W3CDTF">2019-04-27T14:02:46Z</dcterms:created>
  <dcterms:modified xsi:type="dcterms:W3CDTF">2019-04-27T16:26:03Z</dcterms:modified>
</cp:coreProperties>
</file>